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3C2B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5.png"/><Relationship Id="rId13" Type="http://schemas.openxmlformats.org/officeDocument/2006/relationships/image" Target="../media/image8.png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36709" y="1296231"/>
            <a:ext cx="5664900" cy="24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Marketing Consistent. </a:t>
            </a:r>
            <a:endParaRPr b="0" i="0" sz="3600" u="none" cap="none" strike="noStrike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Lead expanded.</a:t>
            </a:r>
            <a:endParaRPr b="0" i="0" sz="3600" u="none" cap="none" strike="noStrike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Clients happy. </a:t>
            </a:r>
            <a:endParaRPr b="0" i="0" sz="3600" u="none" cap="none" strike="noStrike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600" u="none" cap="none" strike="noStrike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Work simplified.</a:t>
            </a:r>
            <a:endParaRPr b="0" i="0" sz="3600" u="none" cap="none" strike="noStrike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1732297" y="732851"/>
            <a:ext cx="18900" cy="3678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3"/>
          <p:cNvCxnSpPr/>
          <p:nvPr/>
        </p:nvCxnSpPr>
        <p:spPr>
          <a:xfrm flipH="1" rot="10800000">
            <a:off x="1722738" y="740153"/>
            <a:ext cx="5692800" cy="3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7401669" y="743292"/>
            <a:ext cx="9300" cy="3656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13"/>
          <p:cNvCxnSpPr/>
          <p:nvPr/>
        </p:nvCxnSpPr>
        <p:spPr>
          <a:xfrm flipH="1" rot="10800000">
            <a:off x="1739175" y="4403525"/>
            <a:ext cx="5683800" cy="14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5875" y="4759350"/>
            <a:ext cx="804575" cy="2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22"/>
          <p:cNvCxnSpPr/>
          <p:nvPr/>
        </p:nvCxnSpPr>
        <p:spPr>
          <a:xfrm>
            <a:off x="484625" y="88800"/>
            <a:ext cx="20100" cy="4845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22"/>
          <p:cNvCxnSpPr/>
          <p:nvPr/>
        </p:nvCxnSpPr>
        <p:spPr>
          <a:xfrm flipH="1" rot="10800000">
            <a:off x="487091" y="102313"/>
            <a:ext cx="8269500" cy="3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22"/>
          <p:cNvCxnSpPr/>
          <p:nvPr/>
        </p:nvCxnSpPr>
        <p:spPr>
          <a:xfrm flipH="1">
            <a:off x="8725311" y="133692"/>
            <a:ext cx="8700" cy="47955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22"/>
          <p:cNvCxnSpPr/>
          <p:nvPr/>
        </p:nvCxnSpPr>
        <p:spPr>
          <a:xfrm flipH="1" rot="10800000">
            <a:off x="492153" y="4933650"/>
            <a:ext cx="8256900" cy="17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22"/>
          <p:cNvSpPr txBox="1"/>
          <p:nvPr/>
        </p:nvSpPr>
        <p:spPr>
          <a:xfrm>
            <a:off x="2482050" y="375025"/>
            <a:ext cx="41799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COST BREAKDOWN</a:t>
            </a:r>
            <a:endParaRPr b="0" i="0" sz="30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391325" y="814075"/>
            <a:ext cx="3180600" cy="4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DIGITAL MARKETING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Facebook Ad                         $100.00 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Google Remarketing Ad  $100.00 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Youtube Ad                           $ 100.00 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Chinese Classified Ad      $  50.00 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Business Page Post           $  30.00 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Landing Page                      $   30.00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Listing Video                       $  80.00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TRADITIONAL MARKETING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Flyer x 50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@ $0.25 per piece              $  30.00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QR Coded Letter x500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@ $0.73 per piece              $500.00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Marketing Report               $  50.00   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4988125" y="1603650"/>
            <a:ext cx="3457200" cy="23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Marketing Cost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$1070.00</a:t>
            </a:r>
            <a:endParaRPr b="0" i="0" sz="4000" u="none" cap="none" strike="noStrike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/>
        </p:nvSpPr>
        <p:spPr>
          <a:xfrm>
            <a:off x="1739174" y="1361142"/>
            <a:ext cx="5664900" cy="24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Carefully thought, researched &amp; executed marketing campaign to sell your property.</a:t>
            </a:r>
            <a:endParaRPr b="0" i="0" sz="3600" u="none" cap="none" strike="noStrike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88" name="Google Shape;188;p23"/>
          <p:cNvCxnSpPr/>
          <p:nvPr/>
        </p:nvCxnSpPr>
        <p:spPr>
          <a:xfrm>
            <a:off x="1732297" y="732851"/>
            <a:ext cx="18900" cy="3678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23"/>
          <p:cNvCxnSpPr/>
          <p:nvPr/>
        </p:nvCxnSpPr>
        <p:spPr>
          <a:xfrm flipH="1" rot="10800000">
            <a:off x="1722738" y="740153"/>
            <a:ext cx="5692800" cy="3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23"/>
          <p:cNvCxnSpPr/>
          <p:nvPr/>
        </p:nvCxnSpPr>
        <p:spPr>
          <a:xfrm>
            <a:off x="7401669" y="743292"/>
            <a:ext cx="9300" cy="3656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23"/>
          <p:cNvCxnSpPr/>
          <p:nvPr/>
        </p:nvCxnSpPr>
        <p:spPr>
          <a:xfrm flipH="1" rot="10800000">
            <a:off x="1739175" y="4403525"/>
            <a:ext cx="5683800" cy="14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5875" y="4759350"/>
            <a:ext cx="804575" cy="2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4"/>
          <p:cNvCxnSpPr/>
          <p:nvPr/>
        </p:nvCxnSpPr>
        <p:spPr>
          <a:xfrm>
            <a:off x="384200" y="300375"/>
            <a:ext cx="5100" cy="4566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14"/>
          <p:cNvCxnSpPr/>
          <p:nvPr/>
        </p:nvCxnSpPr>
        <p:spPr>
          <a:xfrm>
            <a:off x="398175" y="300375"/>
            <a:ext cx="8496900" cy="3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14"/>
          <p:cNvCxnSpPr/>
          <p:nvPr/>
        </p:nvCxnSpPr>
        <p:spPr>
          <a:xfrm flipH="1">
            <a:off x="8870540" y="300534"/>
            <a:ext cx="7200" cy="45531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14"/>
          <p:cNvCxnSpPr/>
          <p:nvPr/>
        </p:nvCxnSpPr>
        <p:spPr>
          <a:xfrm flipH="1" rot="10800000">
            <a:off x="374106" y="4858150"/>
            <a:ext cx="8514300" cy="183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14"/>
          <p:cNvSpPr txBox="1"/>
          <p:nvPr/>
        </p:nvSpPr>
        <p:spPr>
          <a:xfrm>
            <a:off x="111775" y="3394994"/>
            <a:ext cx="22185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 flipH="1" rot="10800000">
            <a:off x="2072600" y="1107350"/>
            <a:ext cx="1378500" cy="883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4"/>
          <p:cNvCxnSpPr>
            <a:endCxn id="71" idx="1"/>
          </p:cNvCxnSpPr>
          <p:nvPr/>
        </p:nvCxnSpPr>
        <p:spPr>
          <a:xfrm>
            <a:off x="2064450" y="3141625"/>
            <a:ext cx="1352100" cy="980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14"/>
          <p:cNvCxnSpPr/>
          <p:nvPr/>
        </p:nvCxnSpPr>
        <p:spPr>
          <a:xfrm>
            <a:off x="2072600" y="2602100"/>
            <a:ext cx="1319400" cy="7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4"/>
          <p:cNvSpPr txBox="1"/>
          <p:nvPr/>
        </p:nvSpPr>
        <p:spPr>
          <a:xfrm>
            <a:off x="3500525" y="621450"/>
            <a:ext cx="11364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Digital Marketing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500525" y="2210775"/>
            <a:ext cx="1181220" cy="9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Traditional </a:t>
            </a:r>
            <a:endParaRPr b="1" i="1" sz="14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Marketing</a:t>
            </a:r>
            <a:endParaRPr b="1" i="1" sz="14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416550" y="3642325"/>
            <a:ext cx="14691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Marketing Report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338" y="514137"/>
            <a:ext cx="804574" cy="80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3800" y="621453"/>
            <a:ext cx="589925" cy="5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8787" y="1318059"/>
            <a:ext cx="664700" cy="66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2989" y="1355462"/>
            <a:ext cx="589925" cy="5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18850" y="529975"/>
            <a:ext cx="804575" cy="8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53711" y="1398549"/>
            <a:ext cx="469850" cy="4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40913" y="1453250"/>
            <a:ext cx="664725" cy="50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06300" y="599900"/>
            <a:ext cx="664724" cy="66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51438" y="3569387"/>
            <a:ext cx="1208461" cy="120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20900" y="2143229"/>
            <a:ext cx="953388" cy="13458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85" name="Google Shape;85;p14"/>
          <p:cNvSpPr txBox="1"/>
          <p:nvPr/>
        </p:nvSpPr>
        <p:spPr>
          <a:xfrm>
            <a:off x="5632381" y="2463330"/>
            <a:ext cx="11661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" sz="12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Promotional Letters</a:t>
            </a:r>
            <a:endParaRPr b="1" i="1" sz="12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95728" y="2180300"/>
            <a:ext cx="953389" cy="13437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87" name="Google Shape;87;p14"/>
          <p:cNvSpPr txBox="1"/>
          <p:nvPr/>
        </p:nvSpPr>
        <p:spPr>
          <a:xfrm>
            <a:off x="7682589" y="2463318"/>
            <a:ext cx="11661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" sz="12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Custom Designed flyers</a:t>
            </a:r>
            <a:endParaRPr b="1" i="1" sz="12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38332" y="2063257"/>
            <a:ext cx="1404267" cy="132937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648663" y="1115501"/>
            <a:ext cx="11364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YOUR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PROPERTY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31171" l="0" r="1165" t="0"/>
          <a:stretch/>
        </p:blipFill>
        <p:spPr>
          <a:xfrm>
            <a:off x="628600" y="819300"/>
            <a:ext cx="5129663" cy="292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250" y="613791"/>
            <a:ext cx="5393325" cy="43766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cxnSp>
        <p:nvCxnSpPr>
          <p:cNvPr id="96" name="Google Shape;96;p15"/>
          <p:cNvCxnSpPr/>
          <p:nvPr/>
        </p:nvCxnSpPr>
        <p:spPr>
          <a:xfrm>
            <a:off x="347825" y="59200"/>
            <a:ext cx="20400" cy="49443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15"/>
          <p:cNvCxnSpPr/>
          <p:nvPr/>
        </p:nvCxnSpPr>
        <p:spPr>
          <a:xfrm flipH="1" rot="10800000">
            <a:off x="350296" y="73056"/>
            <a:ext cx="8367900" cy="3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15"/>
          <p:cNvCxnSpPr/>
          <p:nvPr/>
        </p:nvCxnSpPr>
        <p:spPr>
          <a:xfrm flipH="1">
            <a:off x="8687684" y="95189"/>
            <a:ext cx="9000" cy="4893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5"/>
          <p:cNvCxnSpPr/>
          <p:nvPr/>
        </p:nvCxnSpPr>
        <p:spPr>
          <a:xfrm flipH="1" rot="10800000">
            <a:off x="354792" y="4980625"/>
            <a:ext cx="8311500" cy="31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15"/>
          <p:cNvSpPr txBox="1"/>
          <p:nvPr/>
        </p:nvSpPr>
        <p:spPr>
          <a:xfrm>
            <a:off x="1579538" y="198575"/>
            <a:ext cx="5896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LISTING WEBPAGE</a:t>
            </a:r>
            <a:endParaRPr b="0" i="0" sz="30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6106475" y="1730500"/>
            <a:ext cx="2301300" cy="3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We will create a webpage dedicated just for your listing</a:t>
            </a:r>
            <a:endParaRPr b="0" i="0" sz="22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16"/>
          <p:cNvCxnSpPr/>
          <p:nvPr/>
        </p:nvCxnSpPr>
        <p:spPr>
          <a:xfrm>
            <a:off x="545725" y="111000"/>
            <a:ext cx="11400" cy="4811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6"/>
          <p:cNvCxnSpPr/>
          <p:nvPr/>
        </p:nvCxnSpPr>
        <p:spPr>
          <a:xfrm flipH="1" rot="10800000">
            <a:off x="547152" y="124307"/>
            <a:ext cx="8152800" cy="3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16"/>
          <p:cNvCxnSpPr/>
          <p:nvPr/>
        </p:nvCxnSpPr>
        <p:spPr>
          <a:xfrm>
            <a:off x="540250" y="4915891"/>
            <a:ext cx="8176500" cy="2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8766" l="19681" r="30818" t="0"/>
          <a:stretch/>
        </p:blipFill>
        <p:spPr>
          <a:xfrm>
            <a:off x="2825886" y="632369"/>
            <a:ext cx="3613178" cy="35856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cxnSp>
        <p:nvCxnSpPr>
          <p:cNvPr id="110" name="Google Shape;110;p16"/>
          <p:cNvCxnSpPr/>
          <p:nvPr/>
        </p:nvCxnSpPr>
        <p:spPr>
          <a:xfrm>
            <a:off x="8707825" y="125126"/>
            <a:ext cx="10200" cy="4803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6"/>
          <p:cNvSpPr txBox="1"/>
          <p:nvPr/>
        </p:nvSpPr>
        <p:spPr>
          <a:xfrm>
            <a:off x="2933652" y="4321096"/>
            <a:ext cx="3379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Your listing shown in front of buyer’s Facebook Newsfeed </a:t>
            </a:r>
            <a:endParaRPr b="0" i="0" sz="10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856025" y="239425"/>
            <a:ext cx="33111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FACEBOOK AD </a:t>
            </a:r>
            <a:endParaRPr b="0" i="0" sz="30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17"/>
          <p:cNvCxnSpPr/>
          <p:nvPr/>
        </p:nvCxnSpPr>
        <p:spPr>
          <a:xfrm>
            <a:off x="241975" y="59200"/>
            <a:ext cx="25800" cy="4888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17"/>
          <p:cNvCxnSpPr/>
          <p:nvPr/>
        </p:nvCxnSpPr>
        <p:spPr>
          <a:xfrm flipH="1" rot="10800000">
            <a:off x="245124" y="73143"/>
            <a:ext cx="8693700" cy="3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17"/>
          <p:cNvCxnSpPr/>
          <p:nvPr/>
        </p:nvCxnSpPr>
        <p:spPr>
          <a:xfrm flipH="1">
            <a:off x="8913875" y="66600"/>
            <a:ext cx="11400" cy="4869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7"/>
          <p:cNvCxnSpPr/>
          <p:nvPr/>
        </p:nvCxnSpPr>
        <p:spPr>
          <a:xfrm flipH="1" rot="10800000">
            <a:off x="252075" y="4939150"/>
            <a:ext cx="8680200" cy="17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7"/>
          <p:cNvSpPr txBox="1"/>
          <p:nvPr/>
        </p:nvSpPr>
        <p:spPr>
          <a:xfrm>
            <a:off x="1145975" y="174575"/>
            <a:ext cx="67875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3F3F3F"/>
                </a:solidFill>
                <a:latin typeface="Merriweather"/>
                <a:ea typeface="Merriweather"/>
                <a:cs typeface="Merriweather"/>
                <a:sym typeface="Merriweather"/>
              </a:rPr>
              <a:t>YOUTUBE AD &amp; LISTING VIDEO </a:t>
            </a:r>
            <a:endParaRPr b="0" i="0" sz="3000" u="none" cap="none" strike="noStrike">
              <a:solidFill>
                <a:srgbClr val="3F3F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2884" l="0" r="30497" t="0"/>
          <a:stretch/>
        </p:blipFill>
        <p:spPr>
          <a:xfrm>
            <a:off x="2363207" y="584479"/>
            <a:ext cx="4801199" cy="4183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8"/>
          <p:cNvCxnSpPr/>
          <p:nvPr/>
        </p:nvCxnSpPr>
        <p:spPr>
          <a:xfrm>
            <a:off x="241975" y="96200"/>
            <a:ext cx="25800" cy="4851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18"/>
          <p:cNvCxnSpPr/>
          <p:nvPr/>
        </p:nvCxnSpPr>
        <p:spPr>
          <a:xfrm flipH="1" rot="10800000">
            <a:off x="245124" y="110008"/>
            <a:ext cx="8693700" cy="3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18"/>
          <p:cNvCxnSpPr/>
          <p:nvPr/>
        </p:nvCxnSpPr>
        <p:spPr>
          <a:xfrm flipH="1">
            <a:off x="8913863" y="131503"/>
            <a:ext cx="7500" cy="4802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18"/>
          <p:cNvCxnSpPr/>
          <p:nvPr/>
        </p:nvCxnSpPr>
        <p:spPr>
          <a:xfrm flipH="1" rot="10800000">
            <a:off x="252075" y="4939150"/>
            <a:ext cx="8680200" cy="17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18"/>
          <p:cNvSpPr txBox="1"/>
          <p:nvPr/>
        </p:nvSpPr>
        <p:spPr>
          <a:xfrm>
            <a:off x="1516000" y="196575"/>
            <a:ext cx="5896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GOOGLE REMARKETING AD </a:t>
            </a:r>
            <a:endParaRPr b="0" i="0" sz="30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11729" l="54632" r="0" t="0"/>
          <a:stretch/>
        </p:blipFill>
        <p:spPr>
          <a:xfrm>
            <a:off x="362675" y="638324"/>
            <a:ext cx="2400925" cy="4216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 b="41252" l="2912" r="5745" t="6213"/>
          <a:stretch/>
        </p:blipFill>
        <p:spPr>
          <a:xfrm>
            <a:off x="2855525" y="638350"/>
            <a:ext cx="5962674" cy="1674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34" name="Google Shape;134;p18"/>
          <p:cNvSpPr/>
          <p:nvPr/>
        </p:nvSpPr>
        <p:spPr>
          <a:xfrm>
            <a:off x="1214741" y="1644493"/>
            <a:ext cx="1481400" cy="1302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3768450" y="1334276"/>
            <a:ext cx="3861300" cy="585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 b="30413" l="50300" r="0" t="16652"/>
          <a:stretch/>
        </p:blipFill>
        <p:spPr>
          <a:xfrm>
            <a:off x="2858500" y="2448825"/>
            <a:ext cx="2848950" cy="24063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37" name="Google Shape;137;p18"/>
          <p:cNvSpPr/>
          <p:nvPr/>
        </p:nvSpPr>
        <p:spPr>
          <a:xfrm>
            <a:off x="3142348" y="3526700"/>
            <a:ext cx="2436600" cy="1105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970013" y="2837742"/>
            <a:ext cx="27930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Your property will be seen on 80% of the Worldwide Web.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The remarketing ads retargets interested buyers from the multiple digital ads that we will run.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19"/>
          <p:cNvCxnSpPr/>
          <p:nvPr/>
        </p:nvCxnSpPr>
        <p:spPr>
          <a:xfrm>
            <a:off x="241975" y="59200"/>
            <a:ext cx="25800" cy="4888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19"/>
          <p:cNvCxnSpPr/>
          <p:nvPr/>
        </p:nvCxnSpPr>
        <p:spPr>
          <a:xfrm flipH="1" rot="10800000">
            <a:off x="245124" y="73143"/>
            <a:ext cx="8693700" cy="3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19"/>
          <p:cNvCxnSpPr/>
          <p:nvPr/>
        </p:nvCxnSpPr>
        <p:spPr>
          <a:xfrm flipH="1">
            <a:off x="8913863" y="94772"/>
            <a:ext cx="7500" cy="4839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19"/>
          <p:cNvCxnSpPr/>
          <p:nvPr/>
        </p:nvCxnSpPr>
        <p:spPr>
          <a:xfrm flipH="1" rot="10800000">
            <a:off x="252075" y="4939150"/>
            <a:ext cx="8680200" cy="17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19"/>
          <p:cNvSpPr txBox="1"/>
          <p:nvPr/>
        </p:nvSpPr>
        <p:spPr>
          <a:xfrm>
            <a:off x="1516000" y="209913"/>
            <a:ext cx="5896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Chinese Classified Ad </a:t>
            </a:r>
            <a:endParaRPr b="0" i="0" sz="30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175" y="701863"/>
            <a:ext cx="3746734" cy="40848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49" name="Google Shape;149;p19"/>
          <p:cNvSpPr txBox="1"/>
          <p:nvPr/>
        </p:nvSpPr>
        <p:spPr>
          <a:xfrm>
            <a:off x="4572000" y="1213250"/>
            <a:ext cx="37902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Translating and posting listings to Popular Chinese Classified Ad Websites such as chineseinla.com &amp; 58.com. </a:t>
            </a:r>
            <a:endParaRPr b="0" i="0" sz="24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555" y="704290"/>
            <a:ext cx="5144258" cy="42255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cxnSp>
        <p:nvCxnSpPr>
          <p:cNvPr id="155" name="Google Shape;155;p20"/>
          <p:cNvCxnSpPr/>
          <p:nvPr/>
        </p:nvCxnSpPr>
        <p:spPr>
          <a:xfrm>
            <a:off x="483075" y="51801"/>
            <a:ext cx="19500" cy="4890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20"/>
          <p:cNvCxnSpPr/>
          <p:nvPr/>
        </p:nvCxnSpPr>
        <p:spPr>
          <a:xfrm flipH="1" rot="10800000">
            <a:off x="485453" y="65178"/>
            <a:ext cx="7973400" cy="42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20"/>
          <p:cNvCxnSpPr/>
          <p:nvPr/>
        </p:nvCxnSpPr>
        <p:spPr>
          <a:xfrm flipH="1">
            <a:off x="8430168" y="87413"/>
            <a:ext cx="8400" cy="4840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20"/>
          <p:cNvCxnSpPr/>
          <p:nvPr/>
        </p:nvCxnSpPr>
        <p:spPr>
          <a:xfrm flipH="1" rot="10800000">
            <a:off x="491828" y="4933650"/>
            <a:ext cx="7961100" cy="17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20"/>
          <p:cNvSpPr txBox="1"/>
          <p:nvPr/>
        </p:nvSpPr>
        <p:spPr>
          <a:xfrm>
            <a:off x="1828043" y="213438"/>
            <a:ext cx="5624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FACEBOOK BUSINESS PAGE </a:t>
            </a:r>
            <a:endParaRPr b="0" i="0" sz="30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4">
            <a:alphaModFix/>
          </a:blip>
          <a:srcRect b="26297" l="0" r="0" t="0"/>
          <a:stretch/>
        </p:blipFill>
        <p:spPr>
          <a:xfrm>
            <a:off x="778616" y="851195"/>
            <a:ext cx="4759748" cy="282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5918850" y="1515900"/>
            <a:ext cx="2301300" cy="3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We will share your property on Facebook Business Page </a:t>
            </a:r>
            <a:endParaRPr b="0" i="0" sz="22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21"/>
          <p:cNvCxnSpPr/>
          <p:nvPr/>
        </p:nvCxnSpPr>
        <p:spPr>
          <a:xfrm>
            <a:off x="607950" y="88800"/>
            <a:ext cx="24600" cy="4845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1"/>
          <p:cNvCxnSpPr/>
          <p:nvPr/>
        </p:nvCxnSpPr>
        <p:spPr>
          <a:xfrm flipH="1" rot="10800000">
            <a:off x="610960" y="102325"/>
            <a:ext cx="7948800" cy="3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21"/>
          <p:cNvCxnSpPr/>
          <p:nvPr/>
        </p:nvCxnSpPr>
        <p:spPr>
          <a:xfrm flipH="1">
            <a:off x="8544818" y="122191"/>
            <a:ext cx="6900" cy="47955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21"/>
          <p:cNvCxnSpPr/>
          <p:nvPr/>
        </p:nvCxnSpPr>
        <p:spPr>
          <a:xfrm flipH="1" rot="10800000">
            <a:off x="615825" y="4933650"/>
            <a:ext cx="7935900" cy="17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21"/>
          <p:cNvSpPr txBox="1"/>
          <p:nvPr/>
        </p:nvSpPr>
        <p:spPr>
          <a:xfrm>
            <a:off x="2169981" y="219600"/>
            <a:ext cx="5624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MARKETING REPORTS</a:t>
            </a:r>
            <a:endParaRPr b="0" i="0" sz="3000" u="none" cap="none" strike="noStrike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5112" y="718799"/>
            <a:ext cx="3593775" cy="406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